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</p:sldMasterIdLst>
  <p:notesMasterIdLst>
    <p:notesMasterId r:id="rId10"/>
  </p:notes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64" d="100"/>
          <a:sy n="64" d="100"/>
        </p:scale>
        <p:origin x="-96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D0CCE-AF04-4867-9F8C-2361CC667C0C}" type="doc">
      <dgm:prSet loTypeId="urn:microsoft.com/office/officeart/2005/8/layout/default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8C58FB8-659E-4917-B7A0-DB8CC0A8FC1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i="1" dirty="0" err="1" smtClean="0">
              <a:latin typeface="Times New Roman" pitchFamily="18" charset="0"/>
              <a:cs typeface="Times New Roman" pitchFamily="18" charset="0"/>
            </a:rPr>
            <a:t>-знання</a:t>
          </a:r>
          <a:r>
            <a:rPr lang="uk-UA" sz="2000" b="1" i="1" dirty="0" smtClean="0">
              <a:latin typeface="Times New Roman" pitchFamily="18" charset="0"/>
              <a:cs typeface="Times New Roman" pitchFamily="18" charset="0"/>
            </a:rPr>
            <a:t> основних рис і особливостей суспільно-географічного положення України, її геополітичного та </a:t>
          </a:r>
          <a:r>
            <a:rPr lang="uk-UA" sz="2000" b="1" i="1" dirty="0" err="1" smtClean="0">
              <a:latin typeface="Times New Roman" pitchFamily="18" charset="0"/>
              <a:cs typeface="Times New Roman" pitchFamily="18" charset="0"/>
            </a:rPr>
            <a:t>геоекономічного</a:t>
          </a:r>
          <a:r>
            <a:rPr lang="uk-UA" sz="2000" b="1" i="1" dirty="0" smtClean="0">
              <a:latin typeface="Times New Roman" pitchFamily="18" charset="0"/>
              <a:cs typeface="Times New Roman" pitchFamily="18" charset="0"/>
            </a:rPr>
            <a:t> векторів;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C1B391A2-9AE4-4A34-87EF-9F3B8A1DD161}" type="parTrans" cxnId="{0786E8ED-D1C3-444F-A7D3-454B6B8DAFA0}">
      <dgm:prSet/>
      <dgm:spPr/>
      <dgm:t>
        <a:bodyPr/>
        <a:lstStyle/>
        <a:p>
          <a:endParaRPr lang="ru-RU" sz="2400" b="1" i="1">
            <a:solidFill>
              <a:schemeClr val="bg1"/>
            </a:solidFill>
          </a:endParaRPr>
        </a:p>
      </dgm:t>
    </dgm:pt>
    <dgm:pt modelId="{AAA08048-87DF-49CE-B516-F0A3C45E6BE5}" type="sibTrans" cxnId="{0786E8ED-D1C3-444F-A7D3-454B6B8DAFA0}">
      <dgm:prSet/>
      <dgm:spPr/>
      <dgm:t>
        <a:bodyPr/>
        <a:lstStyle/>
        <a:p>
          <a:endParaRPr lang="ru-RU" sz="2400" b="1" i="1">
            <a:solidFill>
              <a:schemeClr val="bg1"/>
            </a:solidFill>
          </a:endParaRPr>
        </a:p>
      </dgm:t>
    </dgm:pt>
    <dgm:pt modelId="{D850C9F6-62E9-424F-B0A7-93F9A97177B8}">
      <dgm:prSet phldrT="[Текст]" custT="1"/>
      <dgm:spPr/>
      <dgm:t>
        <a:bodyPr/>
        <a:lstStyle/>
        <a:p>
          <a:r>
            <a:rPr lang="uk-UA" sz="2000" b="1" i="1" dirty="0" smtClean="0">
              <a:latin typeface="Times New Roman" pitchFamily="18" charset="0"/>
              <a:cs typeface="Times New Roman" pitchFamily="18" charset="0"/>
            </a:rPr>
            <a:t>- знання змісту, сучасного стану та регіональних особливостей демографічних, </a:t>
          </a:r>
          <a:r>
            <a:rPr lang="uk-UA" sz="2000" b="1" i="1" dirty="0" err="1" smtClean="0">
              <a:latin typeface="Times New Roman" pitchFamily="18" charset="0"/>
              <a:cs typeface="Times New Roman" pitchFamily="18" charset="0"/>
            </a:rPr>
            <a:t>розселенських</a:t>
          </a:r>
          <a:r>
            <a:rPr lang="uk-UA" sz="2000" b="1" i="1" dirty="0" smtClean="0">
              <a:latin typeface="Times New Roman" pitchFamily="18" charset="0"/>
              <a:cs typeface="Times New Roman" pitchFamily="18" charset="0"/>
            </a:rPr>
            <a:t>, міграційних та етнічних процесів в Україні;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27A80085-BC90-43DE-8CEE-A26187B0F532}" type="parTrans" cxnId="{745E4F9D-3269-4D8B-9472-D6DB1A56F1C7}">
      <dgm:prSet/>
      <dgm:spPr/>
      <dgm:t>
        <a:bodyPr/>
        <a:lstStyle/>
        <a:p>
          <a:endParaRPr lang="ru-RU" sz="2400" b="1" i="1">
            <a:solidFill>
              <a:schemeClr val="bg1"/>
            </a:solidFill>
          </a:endParaRPr>
        </a:p>
      </dgm:t>
    </dgm:pt>
    <dgm:pt modelId="{86D4B030-5321-4D56-B8CC-CDD76763F164}" type="sibTrans" cxnId="{745E4F9D-3269-4D8B-9472-D6DB1A56F1C7}">
      <dgm:prSet/>
      <dgm:spPr/>
      <dgm:t>
        <a:bodyPr/>
        <a:lstStyle/>
        <a:p>
          <a:endParaRPr lang="ru-RU" sz="2400" b="1" i="1">
            <a:solidFill>
              <a:schemeClr val="bg1"/>
            </a:solidFill>
          </a:endParaRPr>
        </a:p>
      </dgm:t>
    </dgm:pt>
    <dgm:pt modelId="{7AD40053-2454-4432-93FA-AF18C25D96F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i="1" dirty="0" smtClean="0">
              <a:latin typeface="Times New Roman" pitchFamily="18" charset="0"/>
              <a:cs typeface="Times New Roman" pitchFamily="18" charset="0"/>
            </a:rPr>
            <a:t>- володіння специфікою господарського освоєння території України;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16AF0E6B-452F-49C6-9192-C9D5DB589F43}" type="parTrans" cxnId="{F2DE8C13-D366-4F7E-8EE0-FE9B9A43C013}">
      <dgm:prSet/>
      <dgm:spPr/>
      <dgm:t>
        <a:bodyPr/>
        <a:lstStyle/>
        <a:p>
          <a:endParaRPr lang="ru-RU" sz="2400" b="1" i="1">
            <a:solidFill>
              <a:schemeClr val="bg1"/>
            </a:solidFill>
          </a:endParaRPr>
        </a:p>
      </dgm:t>
    </dgm:pt>
    <dgm:pt modelId="{E691326D-585C-4092-8841-64AD3325923D}" type="sibTrans" cxnId="{F2DE8C13-D366-4F7E-8EE0-FE9B9A43C013}">
      <dgm:prSet/>
      <dgm:spPr/>
      <dgm:t>
        <a:bodyPr/>
        <a:lstStyle/>
        <a:p>
          <a:endParaRPr lang="ru-RU" sz="2400" b="1" i="1">
            <a:solidFill>
              <a:schemeClr val="bg1"/>
            </a:solidFill>
          </a:endParaRPr>
        </a:p>
      </dgm:t>
    </dgm:pt>
    <dgm:pt modelId="{139F9E0F-09D8-4E64-A1EF-7259FC1D7BC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i="1" smtClean="0">
              <a:latin typeface="Times New Roman" pitchFamily="18" charset="0"/>
              <a:cs typeface="Times New Roman" pitchFamily="18" charset="0"/>
            </a:rPr>
            <a:t>- знання закономірностей розміщення, географії та сучасного стану розвитку різних галузей виробничої та соціальної сфер;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D9EB1C6F-BC18-424C-BA1C-1098DD02EAA4}" type="parTrans" cxnId="{A40761FA-DEEE-44C5-82F9-A075B1A08446}">
      <dgm:prSet/>
      <dgm:spPr/>
      <dgm:t>
        <a:bodyPr/>
        <a:lstStyle/>
        <a:p>
          <a:endParaRPr lang="ru-RU" sz="2400" b="1" i="1">
            <a:solidFill>
              <a:schemeClr val="bg1"/>
            </a:solidFill>
          </a:endParaRPr>
        </a:p>
      </dgm:t>
    </dgm:pt>
    <dgm:pt modelId="{1C93B816-5EA6-48BF-B6E9-870B15E965EF}" type="sibTrans" cxnId="{A40761FA-DEEE-44C5-82F9-A075B1A08446}">
      <dgm:prSet/>
      <dgm:spPr/>
      <dgm:t>
        <a:bodyPr/>
        <a:lstStyle/>
        <a:p>
          <a:endParaRPr lang="ru-RU" sz="2400" b="1" i="1">
            <a:solidFill>
              <a:schemeClr val="bg1"/>
            </a:solidFill>
          </a:endParaRPr>
        </a:p>
      </dgm:t>
    </dgm:pt>
    <dgm:pt modelId="{E1BF1FF8-A512-4502-BFB1-07A6D4CDE601}">
      <dgm:prSet phldrT="[Текст]" custT="1"/>
      <dgm:spPr/>
      <dgm:t>
        <a:bodyPr/>
        <a:lstStyle/>
        <a:p>
          <a:r>
            <a:rPr lang="uk-UA" sz="2000" b="1" i="1" smtClean="0">
              <a:latin typeface="Times New Roman" pitchFamily="18" charset="0"/>
              <a:cs typeface="Times New Roman" pitchFamily="18" charset="0"/>
            </a:rPr>
            <a:t>- розуміння основних рис господарства України: сучасний стан, особливості його галузевої і територіальної структури;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FA3F1C9C-C855-485D-BBD4-DF183F092ECF}" type="parTrans" cxnId="{C4D6C9F5-22C6-4DCA-A302-B016BC34F278}">
      <dgm:prSet/>
      <dgm:spPr/>
      <dgm:t>
        <a:bodyPr/>
        <a:lstStyle/>
        <a:p>
          <a:endParaRPr lang="ru-RU" sz="2400" b="1" i="1">
            <a:solidFill>
              <a:schemeClr val="bg1"/>
            </a:solidFill>
          </a:endParaRPr>
        </a:p>
      </dgm:t>
    </dgm:pt>
    <dgm:pt modelId="{278719C6-DE0B-414C-A688-097BAFDA74A9}" type="sibTrans" cxnId="{C4D6C9F5-22C6-4DCA-A302-B016BC34F278}">
      <dgm:prSet/>
      <dgm:spPr/>
      <dgm:t>
        <a:bodyPr/>
        <a:lstStyle/>
        <a:p>
          <a:endParaRPr lang="ru-RU" sz="2400" b="1" i="1">
            <a:solidFill>
              <a:schemeClr val="bg1"/>
            </a:solidFill>
          </a:endParaRPr>
        </a:p>
      </dgm:t>
    </dgm:pt>
    <dgm:pt modelId="{C039DD1B-1BF6-490D-8D1A-F82BE71D8B3B}">
      <dgm:prSet phldrT="[Текст]" custT="1"/>
      <dgm:spPr/>
      <dgm:t>
        <a:bodyPr/>
        <a:lstStyle/>
        <a:p>
          <a:r>
            <a:rPr lang="uk-UA" sz="2400" b="1" i="1" smtClean="0">
              <a:latin typeface="Times New Roman" pitchFamily="18" charset="0"/>
              <a:cs typeface="Times New Roman" pitchFamily="18" charset="0"/>
            </a:rPr>
            <a:t>- знання основних напрямків та рис різних видів зовнішніх зв’язків України.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95EBA4D6-5D99-4712-A150-CFC89FAB1B1C}" type="parTrans" cxnId="{F816EB1C-7E67-4C6D-B747-531FA218E7EA}">
      <dgm:prSet/>
      <dgm:spPr/>
      <dgm:t>
        <a:bodyPr/>
        <a:lstStyle/>
        <a:p>
          <a:endParaRPr lang="ru-RU" sz="2400" b="1" i="1">
            <a:solidFill>
              <a:schemeClr val="bg1"/>
            </a:solidFill>
          </a:endParaRPr>
        </a:p>
      </dgm:t>
    </dgm:pt>
    <dgm:pt modelId="{036847AC-BC9C-4B94-AC6D-008D49D44C2A}" type="sibTrans" cxnId="{F816EB1C-7E67-4C6D-B747-531FA218E7EA}">
      <dgm:prSet/>
      <dgm:spPr/>
      <dgm:t>
        <a:bodyPr/>
        <a:lstStyle/>
        <a:p>
          <a:endParaRPr lang="ru-RU" sz="2400" b="1" i="1">
            <a:solidFill>
              <a:schemeClr val="bg1"/>
            </a:solidFill>
          </a:endParaRPr>
        </a:p>
      </dgm:t>
    </dgm:pt>
    <dgm:pt modelId="{9EB19176-7EE4-4B0E-ADC2-70684B4E8864}" type="pres">
      <dgm:prSet presAssocID="{0AAD0CCE-AF04-4867-9F8C-2361CC667C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F221C4-8653-4156-A75B-1D25E4AA1226}" type="pres">
      <dgm:prSet presAssocID="{F8C58FB8-659E-4917-B7A0-DB8CC0A8FC1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0C796-169B-42EB-9BE1-9416827753CF}" type="pres">
      <dgm:prSet presAssocID="{AAA08048-87DF-49CE-B516-F0A3C45E6BE5}" presName="sibTrans" presStyleCnt="0"/>
      <dgm:spPr/>
    </dgm:pt>
    <dgm:pt modelId="{861B6E79-4218-4D2A-B031-3DE5B23F2109}" type="pres">
      <dgm:prSet presAssocID="{D850C9F6-62E9-424F-B0A7-93F9A97177B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119DB-C839-411F-B125-A9955ABFD7F2}" type="pres">
      <dgm:prSet presAssocID="{86D4B030-5321-4D56-B8CC-CDD76763F164}" presName="sibTrans" presStyleCnt="0"/>
      <dgm:spPr/>
    </dgm:pt>
    <dgm:pt modelId="{D3E0A5FA-F940-424A-B977-505558C62663}" type="pres">
      <dgm:prSet presAssocID="{7AD40053-2454-4432-93FA-AF18C25D96F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6BE8E-E15A-457C-B478-277B65629840}" type="pres">
      <dgm:prSet presAssocID="{E691326D-585C-4092-8841-64AD3325923D}" presName="sibTrans" presStyleCnt="0"/>
      <dgm:spPr/>
    </dgm:pt>
    <dgm:pt modelId="{5243A70F-2AFB-482A-8D48-9DB06EA0F4C7}" type="pres">
      <dgm:prSet presAssocID="{E1BF1FF8-A512-4502-BFB1-07A6D4CDE60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0A55C-27F4-4001-A466-F891DC93175E}" type="pres">
      <dgm:prSet presAssocID="{278719C6-DE0B-414C-A688-097BAFDA74A9}" presName="sibTrans" presStyleCnt="0"/>
      <dgm:spPr/>
    </dgm:pt>
    <dgm:pt modelId="{389989E5-21E3-471A-BA72-9A8644AA4FCF}" type="pres">
      <dgm:prSet presAssocID="{139F9E0F-09D8-4E64-A1EF-7259FC1D7BC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F2F9E-BD6A-48E2-ABA9-BB4101EED51B}" type="pres">
      <dgm:prSet presAssocID="{1C93B816-5EA6-48BF-B6E9-870B15E965EF}" presName="sibTrans" presStyleCnt="0"/>
      <dgm:spPr/>
    </dgm:pt>
    <dgm:pt modelId="{86CAA5A7-FB53-4C98-802D-C88A95A23BFD}" type="pres">
      <dgm:prSet presAssocID="{C039DD1B-1BF6-490D-8D1A-F82BE71D8B3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E69C64-FFCA-40D9-A45E-51C5F097A183}" type="presOf" srcId="{0AAD0CCE-AF04-4867-9F8C-2361CC667C0C}" destId="{9EB19176-7EE4-4B0E-ADC2-70684B4E8864}" srcOrd="0" destOrd="0" presId="urn:microsoft.com/office/officeart/2005/8/layout/default"/>
    <dgm:cxn modelId="{745E4F9D-3269-4D8B-9472-D6DB1A56F1C7}" srcId="{0AAD0CCE-AF04-4867-9F8C-2361CC667C0C}" destId="{D850C9F6-62E9-424F-B0A7-93F9A97177B8}" srcOrd="1" destOrd="0" parTransId="{27A80085-BC90-43DE-8CEE-A26187B0F532}" sibTransId="{86D4B030-5321-4D56-B8CC-CDD76763F164}"/>
    <dgm:cxn modelId="{0786E8ED-D1C3-444F-A7D3-454B6B8DAFA0}" srcId="{0AAD0CCE-AF04-4867-9F8C-2361CC667C0C}" destId="{F8C58FB8-659E-4917-B7A0-DB8CC0A8FC1E}" srcOrd="0" destOrd="0" parTransId="{C1B391A2-9AE4-4A34-87EF-9F3B8A1DD161}" sibTransId="{AAA08048-87DF-49CE-B516-F0A3C45E6BE5}"/>
    <dgm:cxn modelId="{F816EB1C-7E67-4C6D-B747-531FA218E7EA}" srcId="{0AAD0CCE-AF04-4867-9F8C-2361CC667C0C}" destId="{C039DD1B-1BF6-490D-8D1A-F82BE71D8B3B}" srcOrd="5" destOrd="0" parTransId="{95EBA4D6-5D99-4712-A150-CFC89FAB1B1C}" sibTransId="{036847AC-BC9C-4B94-AC6D-008D49D44C2A}"/>
    <dgm:cxn modelId="{CC5192E2-610E-4187-BC8F-B6094CC1E8BA}" type="presOf" srcId="{7AD40053-2454-4432-93FA-AF18C25D96F6}" destId="{D3E0A5FA-F940-424A-B977-505558C62663}" srcOrd="0" destOrd="0" presId="urn:microsoft.com/office/officeart/2005/8/layout/default"/>
    <dgm:cxn modelId="{C4D6C9F5-22C6-4DCA-A302-B016BC34F278}" srcId="{0AAD0CCE-AF04-4867-9F8C-2361CC667C0C}" destId="{E1BF1FF8-A512-4502-BFB1-07A6D4CDE601}" srcOrd="3" destOrd="0" parTransId="{FA3F1C9C-C855-485D-BBD4-DF183F092ECF}" sibTransId="{278719C6-DE0B-414C-A688-097BAFDA74A9}"/>
    <dgm:cxn modelId="{AD15046B-0656-4F4E-8AE9-4347E544A0DA}" type="presOf" srcId="{F8C58FB8-659E-4917-B7A0-DB8CC0A8FC1E}" destId="{27F221C4-8653-4156-A75B-1D25E4AA1226}" srcOrd="0" destOrd="0" presId="urn:microsoft.com/office/officeart/2005/8/layout/default"/>
    <dgm:cxn modelId="{9CF56DF1-BAA7-43DF-BBA9-220D32795618}" type="presOf" srcId="{C039DD1B-1BF6-490D-8D1A-F82BE71D8B3B}" destId="{86CAA5A7-FB53-4C98-802D-C88A95A23BFD}" srcOrd="0" destOrd="0" presId="urn:microsoft.com/office/officeart/2005/8/layout/default"/>
    <dgm:cxn modelId="{F2DE8C13-D366-4F7E-8EE0-FE9B9A43C013}" srcId="{0AAD0CCE-AF04-4867-9F8C-2361CC667C0C}" destId="{7AD40053-2454-4432-93FA-AF18C25D96F6}" srcOrd="2" destOrd="0" parTransId="{16AF0E6B-452F-49C6-9192-C9D5DB589F43}" sibTransId="{E691326D-585C-4092-8841-64AD3325923D}"/>
    <dgm:cxn modelId="{41CF4A1A-571D-478D-898D-A235D871BBC1}" type="presOf" srcId="{139F9E0F-09D8-4E64-A1EF-7259FC1D7BC6}" destId="{389989E5-21E3-471A-BA72-9A8644AA4FCF}" srcOrd="0" destOrd="0" presId="urn:microsoft.com/office/officeart/2005/8/layout/default"/>
    <dgm:cxn modelId="{51D6EF28-CDAD-408D-BC38-54257C415073}" type="presOf" srcId="{D850C9F6-62E9-424F-B0A7-93F9A97177B8}" destId="{861B6E79-4218-4D2A-B031-3DE5B23F2109}" srcOrd="0" destOrd="0" presId="urn:microsoft.com/office/officeart/2005/8/layout/default"/>
    <dgm:cxn modelId="{A40761FA-DEEE-44C5-82F9-A075B1A08446}" srcId="{0AAD0CCE-AF04-4867-9F8C-2361CC667C0C}" destId="{139F9E0F-09D8-4E64-A1EF-7259FC1D7BC6}" srcOrd="4" destOrd="0" parTransId="{D9EB1C6F-BC18-424C-BA1C-1098DD02EAA4}" sibTransId="{1C93B816-5EA6-48BF-B6E9-870B15E965EF}"/>
    <dgm:cxn modelId="{5013198A-519C-47CA-9342-5FD30A8754BA}" type="presOf" srcId="{E1BF1FF8-A512-4502-BFB1-07A6D4CDE601}" destId="{5243A70F-2AFB-482A-8D48-9DB06EA0F4C7}" srcOrd="0" destOrd="0" presId="urn:microsoft.com/office/officeart/2005/8/layout/default"/>
    <dgm:cxn modelId="{F8053CD1-C913-4448-A364-349DA56C3A2D}" type="presParOf" srcId="{9EB19176-7EE4-4B0E-ADC2-70684B4E8864}" destId="{27F221C4-8653-4156-A75B-1D25E4AA1226}" srcOrd="0" destOrd="0" presId="urn:microsoft.com/office/officeart/2005/8/layout/default"/>
    <dgm:cxn modelId="{8B4E0415-8B91-4F30-A7AC-BB1297E935C7}" type="presParOf" srcId="{9EB19176-7EE4-4B0E-ADC2-70684B4E8864}" destId="{D290C796-169B-42EB-9BE1-9416827753CF}" srcOrd="1" destOrd="0" presId="urn:microsoft.com/office/officeart/2005/8/layout/default"/>
    <dgm:cxn modelId="{40486A1F-D98B-4438-936F-A4EA81F117FB}" type="presParOf" srcId="{9EB19176-7EE4-4B0E-ADC2-70684B4E8864}" destId="{861B6E79-4218-4D2A-B031-3DE5B23F2109}" srcOrd="2" destOrd="0" presId="urn:microsoft.com/office/officeart/2005/8/layout/default"/>
    <dgm:cxn modelId="{35B167A5-C1E6-4F45-B0D4-59A2BDB6145D}" type="presParOf" srcId="{9EB19176-7EE4-4B0E-ADC2-70684B4E8864}" destId="{3FB119DB-C839-411F-B125-A9955ABFD7F2}" srcOrd="3" destOrd="0" presId="urn:microsoft.com/office/officeart/2005/8/layout/default"/>
    <dgm:cxn modelId="{1F57409D-65C1-4533-A0C5-394D92B9C01D}" type="presParOf" srcId="{9EB19176-7EE4-4B0E-ADC2-70684B4E8864}" destId="{D3E0A5FA-F940-424A-B977-505558C62663}" srcOrd="4" destOrd="0" presId="urn:microsoft.com/office/officeart/2005/8/layout/default"/>
    <dgm:cxn modelId="{70277107-A9EA-49AD-A736-84306157EC4F}" type="presParOf" srcId="{9EB19176-7EE4-4B0E-ADC2-70684B4E8864}" destId="{3606BE8E-E15A-457C-B478-277B65629840}" srcOrd="5" destOrd="0" presId="urn:microsoft.com/office/officeart/2005/8/layout/default"/>
    <dgm:cxn modelId="{F337250B-9669-4C51-8FA4-2808E69D85F6}" type="presParOf" srcId="{9EB19176-7EE4-4B0E-ADC2-70684B4E8864}" destId="{5243A70F-2AFB-482A-8D48-9DB06EA0F4C7}" srcOrd="6" destOrd="0" presId="urn:microsoft.com/office/officeart/2005/8/layout/default"/>
    <dgm:cxn modelId="{A396F559-DB82-41F0-96FB-26F706188888}" type="presParOf" srcId="{9EB19176-7EE4-4B0E-ADC2-70684B4E8864}" destId="{1750A55C-27F4-4001-A466-F891DC93175E}" srcOrd="7" destOrd="0" presId="urn:microsoft.com/office/officeart/2005/8/layout/default"/>
    <dgm:cxn modelId="{CC809E50-6F6E-49FD-B28F-59C77B620977}" type="presParOf" srcId="{9EB19176-7EE4-4B0E-ADC2-70684B4E8864}" destId="{389989E5-21E3-471A-BA72-9A8644AA4FCF}" srcOrd="8" destOrd="0" presId="urn:microsoft.com/office/officeart/2005/8/layout/default"/>
    <dgm:cxn modelId="{8B6CA9DB-602F-4D13-B58B-7F35284546FC}" type="presParOf" srcId="{9EB19176-7EE4-4B0E-ADC2-70684B4E8864}" destId="{454F2F9E-BD6A-48E2-ABA9-BB4101EED51B}" srcOrd="9" destOrd="0" presId="urn:microsoft.com/office/officeart/2005/8/layout/default"/>
    <dgm:cxn modelId="{F1CF53D2-F902-46A9-BC0B-2ADEC349CFEB}" type="presParOf" srcId="{9EB19176-7EE4-4B0E-ADC2-70684B4E8864}" destId="{86CAA5A7-FB53-4C98-802D-C88A95A23BF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E700EA-E4D7-4C0E-A3F2-B3766F0AB8F3}" type="doc">
      <dgm:prSet loTypeId="urn:microsoft.com/office/officeart/2005/8/layout/default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F09FD11-8408-4D95-88B8-5B781D0D80B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i="1" dirty="0" smtClean="0">
              <a:latin typeface="Times New Roman" pitchFamily="18" charset="0"/>
              <a:cs typeface="Times New Roman" pitchFamily="18" charset="0"/>
            </a:rPr>
            <a:t>- вміння давати оцінку суспільно-географічного положення території;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1B8E6D9F-4ED7-4AEC-9D6E-F793DEE45C3E}" type="parTrans" cxnId="{B4ADB818-D4E1-44A1-A29A-5704C3231D43}">
      <dgm:prSet/>
      <dgm:spPr/>
      <dgm:t>
        <a:bodyPr/>
        <a:lstStyle/>
        <a:p>
          <a:endParaRPr lang="ru-RU"/>
        </a:p>
      </dgm:t>
    </dgm:pt>
    <dgm:pt modelId="{945C1722-94B6-4215-9EEE-97F8F2DF77EE}" type="sibTrans" cxnId="{B4ADB818-D4E1-44A1-A29A-5704C3231D43}">
      <dgm:prSet/>
      <dgm:spPr/>
      <dgm:t>
        <a:bodyPr/>
        <a:lstStyle/>
        <a:p>
          <a:endParaRPr lang="ru-RU"/>
        </a:p>
      </dgm:t>
    </dgm:pt>
    <dgm:pt modelId="{AE1E65BD-DC3E-4526-8F99-4FB239DBE303}">
      <dgm:prSet phldrT="[Текст]" custT="1"/>
      <dgm:spPr/>
      <dgm:t>
        <a:bodyPr/>
        <a:lstStyle/>
        <a:p>
          <a:r>
            <a:rPr lang="uk-UA" sz="2000" b="1" i="1" dirty="0" smtClean="0">
              <a:latin typeface="Times New Roman" pitchFamily="18" charset="0"/>
              <a:cs typeface="Times New Roman" pitchFamily="18" charset="0"/>
            </a:rPr>
            <a:t>- уміння давати соціально-економічну оцінку природних умов і запасів природних ресурсів з метою раціонального природокористування;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F56C15BB-2D51-4D4C-B926-EE6317FCC5BB}" type="parTrans" cxnId="{9BDBD6F4-69BC-4079-BFA5-688495009C87}">
      <dgm:prSet/>
      <dgm:spPr/>
      <dgm:t>
        <a:bodyPr/>
        <a:lstStyle/>
        <a:p>
          <a:endParaRPr lang="ru-RU"/>
        </a:p>
      </dgm:t>
    </dgm:pt>
    <dgm:pt modelId="{C8AFF744-95A8-4640-8F7E-BE0233D596DE}" type="sibTrans" cxnId="{9BDBD6F4-69BC-4079-BFA5-688495009C87}">
      <dgm:prSet/>
      <dgm:spPr/>
      <dgm:t>
        <a:bodyPr/>
        <a:lstStyle/>
        <a:p>
          <a:endParaRPr lang="ru-RU"/>
        </a:p>
      </dgm:t>
    </dgm:pt>
    <dgm:pt modelId="{A311017C-43E6-4BCE-9B86-EFF1915AD99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i="1" dirty="0" err="1" smtClean="0">
              <a:latin typeface="Times New Roman" pitchFamily="18" charset="0"/>
              <a:cs typeface="Times New Roman" pitchFamily="18" charset="0"/>
            </a:rPr>
            <a:t>-вміння</a:t>
          </a:r>
          <a:r>
            <a:rPr lang="uk-UA" sz="2400" b="1" i="1" dirty="0" smtClean="0">
              <a:latin typeface="Times New Roman" pitchFamily="18" charset="0"/>
              <a:cs typeface="Times New Roman" pitchFamily="18" charset="0"/>
            </a:rPr>
            <a:t> аналізувати демографічні, </a:t>
          </a:r>
          <a:r>
            <a:rPr lang="uk-UA" sz="2400" b="1" i="1" dirty="0" err="1" smtClean="0">
              <a:latin typeface="Times New Roman" pitchFamily="18" charset="0"/>
              <a:cs typeface="Times New Roman" pitchFamily="18" charset="0"/>
            </a:rPr>
            <a:t>розселенські</a:t>
          </a:r>
          <a:r>
            <a:rPr lang="uk-UA" sz="2400" b="1" i="1" dirty="0" smtClean="0">
              <a:latin typeface="Times New Roman" pitchFamily="18" charset="0"/>
              <a:cs typeface="Times New Roman" pitchFamily="18" charset="0"/>
            </a:rPr>
            <a:t>, міграційні процеси в їх взаємозв’язку;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684D2614-0D61-484B-9845-5706899EECF6}" type="parTrans" cxnId="{F01D1A8E-49DB-4DA8-A501-A70599B2F92B}">
      <dgm:prSet/>
      <dgm:spPr/>
      <dgm:t>
        <a:bodyPr/>
        <a:lstStyle/>
        <a:p>
          <a:endParaRPr lang="ru-RU"/>
        </a:p>
      </dgm:t>
    </dgm:pt>
    <dgm:pt modelId="{F3E9D942-F74E-4074-B0D0-71BFB0A890D9}" type="sibTrans" cxnId="{F01D1A8E-49DB-4DA8-A501-A70599B2F92B}">
      <dgm:prSet/>
      <dgm:spPr/>
      <dgm:t>
        <a:bodyPr/>
        <a:lstStyle/>
        <a:p>
          <a:endParaRPr lang="ru-RU"/>
        </a:p>
      </dgm:t>
    </dgm:pt>
    <dgm:pt modelId="{0A9FDB96-0C2C-4ADC-A5B7-59185ED6522D}">
      <dgm:prSet phldrT="[Текст]" custT="1"/>
      <dgm:spPr/>
      <dgm:t>
        <a:bodyPr/>
        <a:lstStyle/>
        <a:p>
          <a:r>
            <a:rPr lang="uk-UA" sz="2400" b="1" i="1" dirty="0" smtClean="0">
              <a:latin typeface="Times New Roman" pitchFamily="18" charset="0"/>
              <a:cs typeface="Times New Roman" pitchFamily="18" charset="0"/>
            </a:rPr>
            <a:t>- вміння аналізувати компонентну і територіальну структуру галузевих і міжгалузевих комплексів;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61315065-4CB9-431A-811B-64BB2FC743C9}" type="parTrans" cxnId="{941FFAA2-4E97-4163-B079-A3DFB831B8E8}">
      <dgm:prSet/>
      <dgm:spPr/>
      <dgm:t>
        <a:bodyPr/>
        <a:lstStyle/>
        <a:p>
          <a:endParaRPr lang="ru-RU"/>
        </a:p>
      </dgm:t>
    </dgm:pt>
    <dgm:pt modelId="{60DA5417-E869-4B21-80F4-D841A7D014FA}" type="sibTrans" cxnId="{941FFAA2-4E97-4163-B079-A3DFB831B8E8}">
      <dgm:prSet/>
      <dgm:spPr/>
      <dgm:t>
        <a:bodyPr/>
        <a:lstStyle/>
        <a:p>
          <a:endParaRPr lang="ru-RU"/>
        </a:p>
      </dgm:t>
    </dgm:pt>
    <dgm:pt modelId="{DF8E64E0-22AF-4FC8-BEB6-EA18815AA3A8}">
      <dgm:prSet phldrT="[Текст]" custT="1"/>
      <dgm:spPr/>
      <dgm:t>
        <a:bodyPr/>
        <a:lstStyle/>
        <a:p>
          <a:r>
            <a:rPr lang="uk-UA" sz="2000" b="1" i="1" dirty="0" err="1" smtClean="0">
              <a:latin typeface="Times New Roman" pitchFamily="18" charset="0"/>
              <a:cs typeface="Times New Roman" pitchFamily="18" charset="0"/>
            </a:rPr>
            <a:t>-опанування</a:t>
          </a:r>
          <a:r>
            <a:rPr lang="uk-UA" sz="2000" b="1" i="1" dirty="0" smtClean="0">
              <a:latin typeface="Times New Roman" pitchFamily="18" charset="0"/>
              <a:cs typeface="Times New Roman" pitchFamily="18" charset="0"/>
            </a:rPr>
            <a:t> комплексного суспільно-географічний аналізу макрорайонів та визначення проблеми і перспективи їх розвитку.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27BAFA51-BCC6-4590-9713-9EA6E8CDA7CC}" type="parTrans" cxnId="{CB3C2A66-CAD6-4CDC-A3ED-4071638E250A}">
      <dgm:prSet/>
      <dgm:spPr/>
      <dgm:t>
        <a:bodyPr/>
        <a:lstStyle/>
        <a:p>
          <a:endParaRPr lang="ru-RU"/>
        </a:p>
      </dgm:t>
    </dgm:pt>
    <dgm:pt modelId="{DC66DFD0-FFBD-41DB-AF37-5025317B43D4}" type="sibTrans" cxnId="{CB3C2A66-CAD6-4CDC-A3ED-4071638E250A}">
      <dgm:prSet/>
      <dgm:spPr/>
      <dgm:t>
        <a:bodyPr/>
        <a:lstStyle/>
        <a:p>
          <a:endParaRPr lang="ru-RU"/>
        </a:p>
      </dgm:t>
    </dgm:pt>
    <dgm:pt modelId="{599A55AB-C015-459C-A198-11A4893F418F}" type="pres">
      <dgm:prSet presAssocID="{80E700EA-E4D7-4C0E-A3F2-B3766F0AB8F3}" presName="diagram" presStyleCnt="0">
        <dgm:presLayoutVars>
          <dgm:dir/>
          <dgm:resizeHandles val="exact"/>
        </dgm:presLayoutVars>
      </dgm:prSet>
      <dgm:spPr/>
    </dgm:pt>
    <dgm:pt modelId="{C381A3F5-8F10-4113-853F-A471CE04DF82}" type="pres">
      <dgm:prSet presAssocID="{6F09FD11-8408-4D95-88B8-5B781D0D80B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F08CD-3F77-47EF-A524-2B0F35048AF6}" type="pres">
      <dgm:prSet presAssocID="{945C1722-94B6-4215-9EEE-97F8F2DF77EE}" presName="sibTrans" presStyleCnt="0"/>
      <dgm:spPr/>
    </dgm:pt>
    <dgm:pt modelId="{67FD835A-F3C1-4C84-B034-A43BC644264B}" type="pres">
      <dgm:prSet presAssocID="{AE1E65BD-DC3E-4526-8F99-4FB239DBE30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D05FE-C1E5-4F26-98DB-249DD560FB6F}" type="pres">
      <dgm:prSet presAssocID="{C8AFF744-95A8-4640-8F7E-BE0233D596DE}" presName="sibTrans" presStyleCnt="0"/>
      <dgm:spPr/>
    </dgm:pt>
    <dgm:pt modelId="{DFBD0517-CFBA-4EA0-972F-ACC3C52F3E45}" type="pres">
      <dgm:prSet presAssocID="{A311017C-43E6-4BCE-9B86-EFF1915AD99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8FED2-9A4B-46DB-9FFA-57551320CB97}" type="pres">
      <dgm:prSet presAssocID="{F3E9D942-F74E-4074-B0D0-71BFB0A890D9}" presName="sibTrans" presStyleCnt="0"/>
      <dgm:spPr/>
    </dgm:pt>
    <dgm:pt modelId="{55970DEB-FA76-43DB-968B-AABA6710FD5D}" type="pres">
      <dgm:prSet presAssocID="{0A9FDB96-0C2C-4ADC-A5B7-59185ED6522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4B29F-BCE1-4AC3-B35F-83246F342616}" type="pres">
      <dgm:prSet presAssocID="{60DA5417-E869-4B21-80F4-D841A7D014FA}" presName="sibTrans" presStyleCnt="0"/>
      <dgm:spPr/>
    </dgm:pt>
    <dgm:pt modelId="{3AA58B46-9944-4508-BB3A-367DF095FB47}" type="pres">
      <dgm:prSet presAssocID="{DF8E64E0-22AF-4FC8-BEB6-EA18815AA3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ADB818-D4E1-44A1-A29A-5704C3231D43}" srcId="{80E700EA-E4D7-4C0E-A3F2-B3766F0AB8F3}" destId="{6F09FD11-8408-4D95-88B8-5B781D0D80BC}" srcOrd="0" destOrd="0" parTransId="{1B8E6D9F-4ED7-4AEC-9D6E-F793DEE45C3E}" sibTransId="{945C1722-94B6-4215-9EEE-97F8F2DF77EE}"/>
    <dgm:cxn modelId="{9BDBD6F4-69BC-4079-BFA5-688495009C87}" srcId="{80E700EA-E4D7-4C0E-A3F2-B3766F0AB8F3}" destId="{AE1E65BD-DC3E-4526-8F99-4FB239DBE303}" srcOrd="1" destOrd="0" parTransId="{F56C15BB-2D51-4D4C-B926-EE6317FCC5BB}" sibTransId="{C8AFF744-95A8-4640-8F7E-BE0233D596DE}"/>
    <dgm:cxn modelId="{84C3B96E-4C12-4F45-B758-3F02858DE614}" type="presOf" srcId="{DF8E64E0-22AF-4FC8-BEB6-EA18815AA3A8}" destId="{3AA58B46-9944-4508-BB3A-367DF095FB47}" srcOrd="0" destOrd="0" presId="urn:microsoft.com/office/officeart/2005/8/layout/default"/>
    <dgm:cxn modelId="{E7C1543B-4FF1-4A0B-9764-071469259ACB}" type="presOf" srcId="{AE1E65BD-DC3E-4526-8F99-4FB239DBE303}" destId="{67FD835A-F3C1-4C84-B034-A43BC644264B}" srcOrd="0" destOrd="0" presId="urn:microsoft.com/office/officeart/2005/8/layout/default"/>
    <dgm:cxn modelId="{9B92D92D-3957-4082-BC2C-8EE7E94D90D2}" type="presOf" srcId="{80E700EA-E4D7-4C0E-A3F2-B3766F0AB8F3}" destId="{599A55AB-C015-459C-A198-11A4893F418F}" srcOrd="0" destOrd="0" presId="urn:microsoft.com/office/officeart/2005/8/layout/default"/>
    <dgm:cxn modelId="{941FFAA2-4E97-4163-B079-A3DFB831B8E8}" srcId="{80E700EA-E4D7-4C0E-A3F2-B3766F0AB8F3}" destId="{0A9FDB96-0C2C-4ADC-A5B7-59185ED6522D}" srcOrd="3" destOrd="0" parTransId="{61315065-4CB9-431A-811B-64BB2FC743C9}" sibTransId="{60DA5417-E869-4B21-80F4-D841A7D014FA}"/>
    <dgm:cxn modelId="{35A66956-5F4F-464D-A096-CA59E96D5567}" type="presOf" srcId="{6F09FD11-8408-4D95-88B8-5B781D0D80BC}" destId="{C381A3F5-8F10-4113-853F-A471CE04DF82}" srcOrd="0" destOrd="0" presId="urn:microsoft.com/office/officeart/2005/8/layout/default"/>
    <dgm:cxn modelId="{F01D1A8E-49DB-4DA8-A501-A70599B2F92B}" srcId="{80E700EA-E4D7-4C0E-A3F2-B3766F0AB8F3}" destId="{A311017C-43E6-4BCE-9B86-EFF1915AD994}" srcOrd="2" destOrd="0" parTransId="{684D2614-0D61-484B-9845-5706899EECF6}" sibTransId="{F3E9D942-F74E-4074-B0D0-71BFB0A890D9}"/>
    <dgm:cxn modelId="{CB3C2A66-CAD6-4CDC-A3ED-4071638E250A}" srcId="{80E700EA-E4D7-4C0E-A3F2-B3766F0AB8F3}" destId="{DF8E64E0-22AF-4FC8-BEB6-EA18815AA3A8}" srcOrd="4" destOrd="0" parTransId="{27BAFA51-BCC6-4590-9713-9EA6E8CDA7CC}" sibTransId="{DC66DFD0-FFBD-41DB-AF37-5025317B43D4}"/>
    <dgm:cxn modelId="{9432921F-9EFB-4C05-9458-3E0441C8B688}" type="presOf" srcId="{A311017C-43E6-4BCE-9B86-EFF1915AD994}" destId="{DFBD0517-CFBA-4EA0-972F-ACC3C52F3E45}" srcOrd="0" destOrd="0" presId="urn:microsoft.com/office/officeart/2005/8/layout/default"/>
    <dgm:cxn modelId="{A30BDD0A-A7FF-46FE-9192-ADD012F04F7A}" type="presOf" srcId="{0A9FDB96-0C2C-4ADC-A5B7-59185ED6522D}" destId="{55970DEB-FA76-43DB-968B-AABA6710FD5D}" srcOrd="0" destOrd="0" presId="urn:microsoft.com/office/officeart/2005/8/layout/default"/>
    <dgm:cxn modelId="{994B6DF0-E089-4DEF-B176-387E889CDDA8}" type="presParOf" srcId="{599A55AB-C015-459C-A198-11A4893F418F}" destId="{C381A3F5-8F10-4113-853F-A471CE04DF82}" srcOrd="0" destOrd="0" presId="urn:microsoft.com/office/officeart/2005/8/layout/default"/>
    <dgm:cxn modelId="{76A96611-7058-4E08-BCA3-32FE0FA3B19F}" type="presParOf" srcId="{599A55AB-C015-459C-A198-11A4893F418F}" destId="{E78F08CD-3F77-47EF-A524-2B0F35048AF6}" srcOrd="1" destOrd="0" presId="urn:microsoft.com/office/officeart/2005/8/layout/default"/>
    <dgm:cxn modelId="{6B289AFE-B4D0-4759-8EF0-729E3192C6FF}" type="presParOf" srcId="{599A55AB-C015-459C-A198-11A4893F418F}" destId="{67FD835A-F3C1-4C84-B034-A43BC644264B}" srcOrd="2" destOrd="0" presId="urn:microsoft.com/office/officeart/2005/8/layout/default"/>
    <dgm:cxn modelId="{04B586C3-5BD2-4998-AC7E-9D845AA4F5E7}" type="presParOf" srcId="{599A55AB-C015-459C-A198-11A4893F418F}" destId="{AEAD05FE-C1E5-4F26-98DB-249DD560FB6F}" srcOrd="3" destOrd="0" presId="urn:microsoft.com/office/officeart/2005/8/layout/default"/>
    <dgm:cxn modelId="{A9B7E21A-548C-4434-866C-58D80BD9B4D8}" type="presParOf" srcId="{599A55AB-C015-459C-A198-11A4893F418F}" destId="{DFBD0517-CFBA-4EA0-972F-ACC3C52F3E45}" srcOrd="4" destOrd="0" presId="urn:microsoft.com/office/officeart/2005/8/layout/default"/>
    <dgm:cxn modelId="{D3DA3D31-61DB-466B-82DB-9AF19CDA0633}" type="presParOf" srcId="{599A55AB-C015-459C-A198-11A4893F418F}" destId="{E238FED2-9A4B-46DB-9FFA-57551320CB97}" srcOrd="5" destOrd="0" presId="urn:microsoft.com/office/officeart/2005/8/layout/default"/>
    <dgm:cxn modelId="{16822147-1B9E-483B-A795-B10068F14F74}" type="presParOf" srcId="{599A55AB-C015-459C-A198-11A4893F418F}" destId="{55970DEB-FA76-43DB-968B-AABA6710FD5D}" srcOrd="6" destOrd="0" presId="urn:microsoft.com/office/officeart/2005/8/layout/default"/>
    <dgm:cxn modelId="{869DF35A-7FFC-433C-87C0-668074E7D8DF}" type="presParOf" srcId="{599A55AB-C015-459C-A198-11A4893F418F}" destId="{B8F4B29F-BCE1-4AC3-B35F-83246F342616}" srcOrd="7" destOrd="0" presId="urn:microsoft.com/office/officeart/2005/8/layout/default"/>
    <dgm:cxn modelId="{70F2C808-C621-4BB7-BE6B-168E96697E41}" type="presParOf" srcId="{599A55AB-C015-459C-A198-11A4893F418F}" destId="{3AA58B46-9944-4508-BB3A-367DF095FB4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F221C4-8653-4156-A75B-1D25E4AA1226}">
      <dsp:nvSpPr>
        <dsp:cNvPr id="0" name=""/>
        <dsp:cNvSpPr/>
      </dsp:nvSpPr>
      <dsp:spPr>
        <a:xfrm>
          <a:off x="0" y="551809"/>
          <a:ext cx="3355610" cy="2013366"/>
        </a:xfrm>
        <a:prstGeom prst="rect">
          <a:avLst/>
        </a:prstGeom>
        <a:solidFill>
          <a:schemeClr val="accent1">
            <a:tint val="70000"/>
            <a:lumMod val="104000"/>
          </a:schemeClr>
        </a:solidFill>
        <a:ln w="9525" cap="rnd" cmpd="sng" algn="ctr">
          <a:solidFill>
            <a:schemeClr val="accent1">
              <a:shade val="9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err="1" smtClean="0">
              <a:latin typeface="Times New Roman" pitchFamily="18" charset="0"/>
              <a:cs typeface="Times New Roman" pitchFamily="18" charset="0"/>
            </a:rPr>
            <a:t>-знання</a:t>
          </a:r>
          <a:r>
            <a:rPr lang="uk-UA" sz="2000" b="1" i="1" kern="1200" dirty="0" smtClean="0">
              <a:latin typeface="Times New Roman" pitchFamily="18" charset="0"/>
              <a:cs typeface="Times New Roman" pitchFamily="18" charset="0"/>
            </a:rPr>
            <a:t> основних рис і особливостей суспільно-географічного положення України, її геополітичного та </a:t>
          </a:r>
          <a:r>
            <a:rPr lang="uk-UA" sz="2000" b="1" i="1" kern="1200" dirty="0" err="1" smtClean="0">
              <a:latin typeface="Times New Roman" pitchFamily="18" charset="0"/>
              <a:cs typeface="Times New Roman" pitchFamily="18" charset="0"/>
            </a:rPr>
            <a:t>геоекономічного</a:t>
          </a:r>
          <a:r>
            <a:rPr lang="uk-UA" sz="2000" b="1" i="1" kern="1200" dirty="0" smtClean="0">
              <a:latin typeface="Times New Roman" pitchFamily="18" charset="0"/>
              <a:cs typeface="Times New Roman" pitchFamily="18" charset="0"/>
            </a:rPr>
            <a:t> векторів;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51809"/>
        <a:ext cx="3355610" cy="2013366"/>
      </dsp:txXfrm>
    </dsp:sp>
    <dsp:sp modelId="{861B6E79-4218-4D2A-B031-3DE5B23F2109}">
      <dsp:nvSpPr>
        <dsp:cNvPr id="0" name=""/>
        <dsp:cNvSpPr/>
      </dsp:nvSpPr>
      <dsp:spPr>
        <a:xfrm>
          <a:off x="3691171" y="551809"/>
          <a:ext cx="3355610" cy="2013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Times New Roman" pitchFamily="18" charset="0"/>
              <a:cs typeface="Times New Roman" pitchFamily="18" charset="0"/>
            </a:rPr>
            <a:t>- знання змісту, сучасного стану та регіональних особливостей демографічних, </a:t>
          </a:r>
          <a:r>
            <a:rPr lang="uk-UA" sz="2000" b="1" i="1" kern="1200" dirty="0" err="1" smtClean="0">
              <a:latin typeface="Times New Roman" pitchFamily="18" charset="0"/>
              <a:cs typeface="Times New Roman" pitchFamily="18" charset="0"/>
            </a:rPr>
            <a:t>розселенських</a:t>
          </a:r>
          <a:r>
            <a:rPr lang="uk-UA" sz="2000" b="1" i="1" kern="1200" dirty="0" smtClean="0">
              <a:latin typeface="Times New Roman" pitchFamily="18" charset="0"/>
              <a:cs typeface="Times New Roman" pitchFamily="18" charset="0"/>
            </a:rPr>
            <a:t>, міграційних та етнічних процесів в Україні;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91171" y="551809"/>
        <a:ext cx="3355610" cy="2013366"/>
      </dsp:txXfrm>
    </dsp:sp>
    <dsp:sp modelId="{D3E0A5FA-F940-424A-B977-505558C62663}">
      <dsp:nvSpPr>
        <dsp:cNvPr id="0" name=""/>
        <dsp:cNvSpPr/>
      </dsp:nvSpPr>
      <dsp:spPr>
        <a:xfrm>
          <a:off x="7382343" y="551809"/>
          <a:ext cx="3355610" cy="2013366"/>
        </a:xfrm>
        <a:prstGeom prst="rect">
          <a:avLst/>
        </a:prstGeom>
        <a:solidFill>
          <a:schemeClr val="accent1">
            <a:tint val="70000"/>
            <a:lumMod val="104000"/>
          </a:schemeClr>
        </a:solidFill>
        <a:ln w="9525" cap="rnd" cmpd="sng" algn="ctr">
          <a:solidFill>
            <a:schemeClr val="accent1">
              <a:shade val="9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Times New Roman" pitchFamily="18" charset="0"/>
              <a:cs typeface="Times New Roman" pitchFamily="18" charset="0"/>
            </a:rPr>
            <a:t>- володіння специфікою господарського освоєння території України;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82343" y="551809"/>
        <a:ext cx="3355610" cy="2013366"/>
      </dsp:txXfrm>
    </dsp:sp>
    <dsp:sp modelId="{5243A70F-2AFB-482A-8D48-9DB06EA0F4C7}">
      <dsp:nvSpPr>
        <dsp:cNvPr id="0" name=""/>
        <dsp:cNvSpPr/>
      </dsp:nvSpPr>
      <dsp:spPr>
        <a:xfrm>
          <a:off x="0" y="2900737"/>
          <a:ext cx="3355610" cy="2013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smtClean="0">
              <a:latin typeface="Times New Roman" pitchFamily="18" charset="0"/>
              <a:cs typeface="Times New Roman" pitchFamily="18" charset="0"/>
            </a:rPr>
            <a:t>- розуміння основних рис господарства України: сучасний стан, особливості його галузевої і територіальної структури;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900737"/>
        <a:ext cx="3355610" cy="2013366"/>
      </dsp:txXfrm>
    </dsp:sp>
    <dsp:sp modelId="{389989E5-21E3-471A-BA72-9A8644AA4FCF}">
      <dsp:nvSpPr>
        <dsp:cNvPr id="0" name=""/>
        <dsp:cNvSpPr/>
      </dsp:nvSpPr>
      <dsp:spPr>
        <a:xfrm>
          <a:off x="3691171" y="2900737"/>
          <a:ext cx="3355610" cy="2013366"/>
        </a:xfrm>
        <a:prstGeom prst="rect">
          <a:avLst/>
        </a:prstGeom>
        <a:solidFill>
          <a:schemeClr val="accent1">
            <a:tint val="70000"/>
            <a:lumMod val="104000"/>
          </a:schemeClr>
        </a:solidFill>
        <a:ln w="9525" cap="rnd" cmpd="sng" algn="ctr">
          <a:solidFill>
            <a:schemeClr val="accent1">
              <a:shade val="9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smtClean="0">
              <a:latin typeface="Times New Roman" pitchFamily="18" charset="0"/>
              <a:cs typeface="Times New Roman" pitchFamily="18" charset="0"/>
            </a:rPr>
            <a:t>- знання закономірностей розміщення, географії та сучасного стану розвитку різних галузей виробничої та соціальної сфер;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91171" y="2900737"/>
        <a:ext cx="3355610" cy="2013366"/>
      </dsp:txXfrm>
    </dsp:sp>
    <dsp:sp modelId="{86CAA5A7-FB53-4C98-802D-C88A95A23BFD}">
      <dsp:nvSpPr>
        <dsp:cNvPr id="0" name=""/>
        <dsp:cNvSpPr/>
      </dsp:nvSpPr>
      <dsp:spPr>
        <a:xfrm>
          <a:off x="7382343" y="2900737"/>
          <a:ext cx="3355610" cy="2013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smtClean="0">
              <a:latin typeface="Times New Roman" pitchFamily="18" charset="0"/>
              <a:cs typeface="Times New Roman" pitchFamily="18" charset="0"/>
            </a:rPr>
            <a:t>- знання основних напрямків та рис різних видів зовнішніх зв’язків України.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82343" y="2900737"/>
        <a:ext cx="3355610" cy="20133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81A3F5-8F10-4113-853F-A471CE04DF82}">
      <dsp:nvSpPr>
        <dsp:cNvPr id="0" name=""/>
        <dsp:cNvSpPr/>
      </dsp:nvSpPr>
      <dsp:spPr>
        <a:xfrm>
          <a:off x="0" y="645514"/>
          <a:ext cx="3428999" cy="2057399"/>
        </a:xfrm>
        <a:prstGeom prst="rect">
          <a:avLst/>
        </a:prstGeom>
        <a:solidFill>
          <a:schemeClr val="accent1">
            <a:tint val="70000"/>
            <a:lumMod val="104000"/>
          </a:schemeClr>
        </a:solidFill>
        <a:ln w="9525" cap="rnd" cmpd="sng" algn="ctr">
          <a:solidFill>
            <a:schemeClr val="accent1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Times New Roman" pitchFamily="18" charset="0"/>
              <a:cs typeface="Times New Roman" pitchFamily="18" charset="0"/>
            </a:rPr>
            <a:t>- вміння давати оцінку суспільно-географічного положення території;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45514"/>
        <a:ext cx="3428999" cy="2057399"/>
      </dsp:txXfrm>
    </dsp:sp>
    <dsp:sp modelId="{67FD835A-F3C1-4C84-B034-A43BC644264B}">
      <dsp:nvSpPr>
        <dsp:cNvPr id="0" name=""/>
        <dsp:cNvSpPr/>
      </dsp:nvSpPr>
      <dsp:spPr>
        <a:xfrm>
          <a:off x="3771899" y="645514"/>
          <a:ext cx="3428999" cy="2057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atin typeface="Times New Roman" pitchFamily="18" charset="0"/>
              <a:cs typeface="Times New Roman" pitchFamily="18" charset="0"/>
            </a:rPr>
            <a:t>- уміння давати соціально-економічну оцінку природних умов і запасів природних ресурсів з метою раціонального природокористування;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71899" y="645514"/>
        <a:ext cx="3428999" cy="2057399"/>
      </dsp:txXfrm>
    </dsp:sp>
    <dsp:sp modelId="{DFBD0517-CFBA-4EA0-972F-ACC3C52F3E45}">
      <dsp:nvSpPr>
        <dsp:cNvPr id="0" name=""/>
        <dsp:cNvSpPr/>
      </dsp:nvSpPr>
      <dsp:spPr>
        <a:xfrm>
          <a:off x="7543799" y="645514"/>
          <a:ext cx="3428999" cy="2057399"/>
        </a:xfrm>
        <a:prstGeom prst="rect">
          <a:avLst/>
        </a:prstGeom>
        <a:solidFill>
          <a:schemeClr val="accent1">
            <a:tint val="70000"/>
            <a:lumMod val="104000"/>
          </a:schemeClr>
        </a:solidFill>
        <a:ln w="9525" cap="rnd" cmpd="sng" algn="ctr">
          <a:solidFill>
            <a:schemeClr val="accent1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err="1" smtClean="0">
              <a:latin typeface="Times New Roman" pitchFamily="18" charset="0"/>
              <a:cs typeface="Times New Roman" pitchFamily="18" charset="0"/>
            </a:rPr>
            <a:t>-вміння</a:t>
          </a:r>
          <a:r>
            <a:rPr lang="uk-UA" sz="2400" b="1" i="1" kern="1200" dirty="0" smtClean="0">
              <a:latin typeface="Times New Roman" pitchFamily="18" charset="0"/>
              <a:cs typeface="Times New Roman" pitchFamily="18" charset="0"/>
            </a:rPr>
            <a:t> аналізувати демографічні, </a:t>
          </a:r>
          <a:r>
            <a:rPr lang="uk-UA" sz="2400" b="1" i="1" kern="1200" dirty="0" err="1" smtClean="0">
              <a:latin typeface="Times New Roman" pitchFamily="18" charset="0"/>
              <a:cs typeface="Times New Roman" pitchFamily="18" charset="0"/>
            </a:rPr>
            <a:t>розселенські</a:t>
          </a:r>
          <a:r>
            <a:rPr lang="uk-UA" sz="2400" b="1" i="1" kern="1200" dirty="0" smtClean="0">
              <a:latin typeface="Times New Roman" pitchFamily="18" charset="0"/>
              <a:cs typeface="Times New Roman" pitchFamily="18" charset="0"/>
            </a:rPr>
            <a:t>, міграційні процеси в їх взаємозв’язку;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43799" y="645514"/>
        <a:ext cx="3428999" cy="2057399"/>
      </dsp:txXfrm>
    </dsp:sp>
    <dsp:sp modelId="{55970DEB-FA76-43DB-968B-AABA6710FD5D}">
      <dsp:nvSpPr>
        <dsp:cNvPr id="0" name=""/>
        <dsp:cNvSpPr/>
      </dsp:nvSpPr>
      <dsp:spPr>
        <a:xfrm>
          <a:off x="1885949" y="3045813"/>
          <a:ext cx="3428999" cy="2057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Times New Roman" pitchFamily="18" charset="0"/>
              <a:cs typeface="Times New Roman" pitchFamily="18" charset="0"/>
            </a:rPr>
            <a:t>- вміння аналізувати компонентну і територіальну структуру галузевих і міжгалузевих комплексів;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5949" y="3045813"/>
        <a:ext cx="3428999" cy="2057399"/>
      </dsp:txXfrm>
    </dsp:sp>
    <dsp:sp modelId="{3AA58B46-9944-4508-BB3A-367DF095FB47}">
      <dsp:nvSpPr>
        <dsp:cNvPr id="0" name=""/>
        <dsp:cNvSpPr/>
      </dsp:nvSpPr>
      <dsp:spPr>
        <a:xfrm>
          <a:off x="5657849" y="3045813"/>
          <a:ext cx="3428999" cy="2057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err="1" smtClean="0">
              <a:latin typeface="Times New Roman" pitchFamily="18" charset="0"/>
              <a:cs typeface="Times New Roman" pitchFamily="18" charset="0"/>
            </a:rPr>
            <a:t>-опанування</a:t>
          </a:r>
          <a:r>
            <a:rPr lang="uk-UA" sz="2000" b="1" i="1" kern="1200" dirty="0" smtClean="0">
              <a:latin typeface="Times New Roman" pitchFamily="18" charset="0"/>
              <a:cs typeface="Times New Roman" pitchFamily="18" charset="0"/>
            </a:rPr>
            <a:t> комплексного суспільно-географічний аналізу макрорайонів та визначення проблеми і перспективи їх розвитку.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57849" y="3045813"/>
        <a:ext cx="3428999" cy="2057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17DF9-C9A2-4394-8FEA-B1A7E3CB0DD0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221A5-9886-476D-8D4D-535D11C8C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21A5-9886-476D-8D4D-535D11C8C00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670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36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2215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444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66357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15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50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07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18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50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597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1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080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629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5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A58C-5AFA-4F5C-BAF3-64AAAEFFF139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007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FA58C-5AFA-4F5C-BAF3-64AAAEFFF139}" type="datetimeFigureOut">
              <a:rPr lang="ru-RU" smtClean="0"/>
              <a:pPr/>
              <a:t>17.07.2020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05BB298-182A-42DF-A97F-88AE0F937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5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B02A6D43-C9D3-43AA-B802-16392837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637" y="0"/>
            <a:ext cx="8596668" cy="211739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Херсонський державний університет</a:t>
            </a:r>
            <a:b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біології, географії та екології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географії та екології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E331D218-A68A-46E2-810E-2374FE68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17" y="1659989"/>
            <a:ext cx="10986867" cy="49940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uk-UA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та соціальна географія України»</a:t>
            </a:r>
            <a:endParaRPr lang="uk-UA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Вибіркова навчальна дисципліна</a:t>
            </a:r>
          </a:p>
          <a:p>
            <a:pPr marL="0" indent="0" algn="ctr"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(бакалаврський) рівень вищої освіти</a:t>
            </a:r>
          </a:p>
          <a:p>
            <a:pPr marL="0" indent="0" algn="ctr">
              <a:buNone/>
            </a:pPr>
            <a:endPara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рік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31D2511A-698C-4128-8FE2-219D0390B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1336" cy="165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Натали\Desktop\новая емблема  для вайбе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3075" y="0"/>
            <a:ext cx="1638925" cy="1665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38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Натали\Desktop\415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0073" y="3945152"/>
            <a:ext cx="3987384" cy="2578507"/>
          </a:xfrm>
          <a:prstGeom prst="rect">
            <a:avLst/>
          </a:prstGeom>
          <a:noFill/>
        </p:spPr>
      </p:pic>
      <p:pic>
        <p:nvPicPr>
          <p:cNvPr id="6148" name="Picture 4" descr="C:\Users\Натали\Desktop\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1764" y="4712066"/>
            <a:ext cx="3716309" cy="2145934"/>
          </a:xfrm>
          <a:prstGeom prst="rect">
            <a:avLst/>
          </a:prstGeom>
          <a:noFill/>
        </p:spPr>
      </p:pic>
      <p:pic>
        <p:nvPicPr>
          <p:cNvPr id="1037" name="Picture 13" descr="C:\Users\Натали\Desktop\ukraine-1500648_960_7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802" y="1067778"/>
            <a:ext cx="6414429" cy="483085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8938" y="254833"/>
            <a:ext cx="8619344" cy="175384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sz="1900" dirty="0" smtClean="0"/>
              <a:t>	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Метою курсу</a:t>
            </a:r>
            <a:r>
              <a:rPr lang="uk-UA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є засвоєння студентами знань про сучасну територіальну диференціацію господарського комплексу та населення України, вивчення принципів та факторів просторової організації суспільства України і передумов розвитку господарства.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" name="Picture 2" descr="C:\Users\Натали\Desktop\новая емблема  для вайбер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53075" y="0"/>
            <a:ext cx="1638925" cy="1665360"/>
          </a:xfrm>
          <a:prstGeom prst="rect">
            <a:avLst/>
          </a:prstGeom>
          <a:noFill/>
        </p:spPr>
      </p:pic>
      <p:pic>
        <p:nvPicPr>
          <p:cNvPr id="6146" name="Picture 2" descr="C:\Users\Натали\Desktop\29_main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34531" y="1973345"/>
            <a:ext cx="3857469" cy="2268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889" y="264346"/>
            <a:ext cx="10283252" cy="128089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ТОВ “</a:t>
            </a:r>
            <a:r>
              <a:rPr lang="ru-RU" sz="2800" b="1" dirty="0" err="1" smtClean="0"/>
              <a:t>Металургійний</a:t>
            </a:r>
            <a:r>
              <a:rPr lang="ru-RU" sz="2800" b="1" dirty="0" smtClean="0"/>
              <a:t> завод “</a:t>
            </a:r>
            <a:r>
              <a:rPr lang="ru-RU" sz="2800" b="1" dirty="0" err="1" smtClean="0"/>
              <a:t>Дніпросталь</a:t>
            </a:r>
            <a:r>
              <a:rPr lang="ru-RU" sz="2800" b="1" dirty="0" smtClean="0"/>
              <a:t>” </a:t>
            </a:r>
            <a:r>
              <a:rPr lang="ru-RU" sz="2800" b="1" dirty="0" err="1" smtClean="0"/>
              <a:t>компанії</a:t>
            </a:r>
            <a:r>
              <a:rPr lang="ru-RU" sz="2800" b="1" dirty="0" smtClean="0"/>
              <a:t> “</a:t>
            </a:r>
            <a:r>
              <a:rPr lang="ru-RU" sz="2800" b="1" dirty="0" err="1" smtClean="0"/>
              <a:t>Інтерпайп</a:t>
            </a:r>
            <a:r>
              <a:rPr lang="ru-RU" sz="2800" b="1" dirty="0" smtClean="0"/>
              <a:t>” - </a:t>
            </a:r>
            <a:r>
              <a:rPr lang="ru-RU" sz="2800" dirty="0" smtClean="0"/>
              <a:t>перше </a:t>
            </a:r>
            <a:r>
              <a:rPr lang="ru-RU" sz="2800" dirty="0" err="1" smtClean="0"/>
              <a:t>металургійне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підприємство</a:t>
            </a:r>
            <a:r>
              <a:rPr lang="ru-RU" sz="2800" dirty="0" smtClean="0"/>
              <a:t>, </a:t>
            </a:r>
            <a:r>
              <a:rPr lang="ru-RU" sz="2800" dirty="0" err="1" smtClean="0"/>
              <a:t>побудоване</a:t>
            </a:r>
            <a:r>
              <a:rPr lang="ru-RU" sz="2800" dirty="0" smtClean="0"/>
              <a:t> </a:t>
            </a:r>
            <a:r>
              <a:rPr lang="ru-RU" sz="2800" dirty="0" smtClean="0"/>
              <a:t>в </a:t>
            </a:r>
            <a:r>
              <a:rPr lang="ru-RU" sz="2800" dirty="0" err="1" smtClean="0"/>
              <a:t>Україні</a:t>
            </a:r>
            <a:r>
              <a:rPr lang="ru-RU" sz="2800" dirty="0" smtClean="0"/>
              <a:t> за </a:t>
            </a:r>
            <a:r>
              <a:rPr lang="ru-RU" sz="2800" dirty="0" err="1" smtClean="0"/>
              <a:t>часи</a:t>
            </a:r>
            <a:r>
              <a:rPr lang="ru-RU" sz="2800" dirty="0" smtClean="0"/>
              <a:t> </a:t>
            </a:r>
            <a:r>
              <a:rPr lang="ru-RU" sz="2800" dirty="0" err="1" smtClean="0"/>
              <a:t>незалежності</a:t>
            </a:r>
            <a:r>
              <a:rPr lang="ru-RU" sz="2800" dirty="0" smtClean="0"/>
              <a:t> </a:t>
            </a:r>
            <a:r>
              <a:rPr lang="ru-RU" sz="2800" b="1" dirty="0" smtClean="0"/>
              <a:t>(</a:t>
            </a:r>
            <a:r>
              <a:rPr lang="ru-RU" sz="2800" b="1" dirty="0" smtClean="0"/>
              <a:t>м. </a:t>
            </a:r>
            <a:r>
              <a:rPr lang="ru-RU" sz="2800" b="1" dirty="0" err="1" smtClean="0"/>
              <a:t>Дніпро</a:t>
            </a:r>
            <a:r>
              <a:rPr lang="ru-RU" sz="2800" b="1" dirty="0" smtClean="0"/>
              <a:t>) </a:t>
            </a:r>
            <a:endParaRPr lang="ru-RU" sz="2800" dirty="0"/>
          </a:p>
        </p:txBody>
      </p:sp>
      <p:pic>
        <p:nvPicPr>
          <p:cNvPr id="2050" name="Picture 2" descr="C:\Users\Натали\Desktop\main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3849"/>
            <a:ext cx="6340839" cy="5104151"/>
          </a:xfrm>
          <a:prstGeom prst="rect">
            <a:avLst/>
          </a:prstGeom>
          <a:noFill/>
        </p:spPr>
      </p:pic>
      <p:pic>
        <p:nvPicPr>
          <p:cNvPr id="2051" name="Picture 3" descr="D:\Фотографии\Практика г.Днепр\IMG_20170615_112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849" y="1753849"/>
            <a:ext cx="5866151" cy="5104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879" y="354287"/>
            <a:ext cx="10483121" cy="128089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Резиденція</a:t>
            </a:r>
            <a:r>
              <a:rPr lang="ru-RU" b="1" dirty="0" smtClean="0"/>
              <a:t> </a:t>
            </a:r>
            <a:r>
              <a:rPr lang="ru-RU" b="1" dirty="0" err="1" smtClean="0"/>
              <a:t>митрополитів</a:t>
            </a:r>
            <a:r>
              <a:rPr lang="ru-RU" b="1" dirty="0" smtClean="0"/>
              <a:t> </a:t>
            </a:r>
            <a:r>
              <a:rPr lang="ru-RU" b="1" dirty="0" err="1" smtClean="0"/>
              <a:t>Буковини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Далмації</a:t>
            </a:r>
            <a:r>
              <a:rPr lang="ru-RU" b="1" dirty="0" smtClean="0"/>
              <a:t>- </a:t>
            </a:r>
            <a:r>
              <a:rPr lang="ru-RU" dirty="0" err="1" smtClean="0"/>
              <a:t>обєкт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спадщини</a:t>
            </a:r>
            <a:r>
              <a:rPr lang="ru-RU" dirty="0" smtClean="0"/>
              <a:t> ЮНЕСКО </a:t>
            </a:r>
            <a:r>
              <a:rPr lang="ru-RU" b="1" dirty="0" smtClean="0"/>
              <a:t>(м</a:t>
            </a:r>
            <a:r>
              <a:rPr lang="ru-RU" b="1" dirty="0" smtClean="0"/>
              <a:t>. </a:t>
            </a:r>
            <a:r>
              <a:rPr lang="ru-RU" b="1" dirty="0" err="1" smtClean="0"/>
              <a:t>Чернівці</a:t>
            </a:r>
            <a:r>
              <a:rPr lang="ru-RU" b="1" dirty="0" smtClean="0"/>
              <a:t>) </a:t>
            </a:r>
            <a:endParaRPr lang="ru-RU" dirty="0"/>
          </a:p>
        </p:txBody>
      </p:sp>
      <p:pic>
        <p:nvPicPr>
          <p:cNvPr id="3074" name="Picture 2" descr="C:\Users\Натали\Desktop\mytropolychyj_palac4-720x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9748"/>
            <a:ext cx="6385810" cy="5048251"/>
          </a:xfrm>
          <a:prstGeom prst="rect">
            <a:avLst/>
          </a:prstGeom>
          <a:noFill/>
        </p:spPr>
      </p:pic>
      <p:pic>
        <p:nvPicPr>
          <p:cNvPr id="3075" name="Picture 3" descr="C:\Users\Натали\Desktop\IMG-5b6be6195c7b799829677d8aa2932c68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8106" y="1843790"/>
            <a:ext cx="5823894" cy="5014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968" y="354287"/>
            <a:ext cx="10433153" cy="1280890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/>
              <a:t>Олешківські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піски</a:t>
            </a:r>
            <a:r>
              <a:rPr lang="ru-RU" b="1" i="1" dirty="0" smtClean="0"/>
              <a:t> – </a:t>
            </a:r>
            <a:r>
              <a:rPr lang="ru-RU" i="1" dirty="0" err="1" smtClean="0"/>
              <a:t>найбільший</a:t>
            </a:r>
            <a:r>
              <a:rPr lang="ru-RU" i="1" dirty="0" smtClean="0"/>
              <a:t> </a:t>
            </a:r>
            <a:r>
              <a:rPr lang="ru-RU" i="1" dirty="0" err="1" smtClean="0"/>
              <a:t>піщаний</a:t>
            </a:r>
            <a:r>
              <a:rPr lang="ru-RU" i="1" dirty="0" smtClean="0"/>
              <a:t> </a:t>
            </a:r>
            <a:r>
              <a:rPr lang="ru-RU" i="1" dirty="0" err="1" smtClean="0"/>
              <a:t>масив</a:t>
            </a:r>
            <a:r>
              <a:rPr lang="ru-RU" i="1" dirty="0" smtClean="0"/>
              <a:t> </a:t>
            </a:r>
            <a:r>
              <a:rPr lang="ru-RU" i="1" dirty="0" smtClean="0"/>
              <a:t>у </a:t>
            </a:r>
            <a:r>
              <a:rPr lang="ru-RU" i="1" dirty="0" err="1" smtClean="0"/>
              <a:t>Європі</a:t>
            </a:r>
            <a:r>
              <a:rPr lang="ru-RU" i="1" dirty="0" smtClean="0"/>
              <a:t> </a:t>
            </a:r>
            <a:r>
              <a:rPr lang="ru-RU" b="1" i="1" dirty="0" smtClean="0"/>
              <a:t>(</a:t>
            </a:r>
            <a:r>
              <a:rPr lang="ru-RU" b="1" i="1" dirty="0" err="1" smtClean="0"/>
              <a:t>Олешківський</a:t>
            </a:r>
            <a:r>
              <a:rPr lang="ru-RU" b="1" i="1" dirty="0" smtClean="0"/>
              <a:t> р-н, </a:t>
            </a:r>
            <a:r>
              <a:rPr lang="ru-RU" b="1" i="1" dirty="0" err="1" smtClean="0"/>
              <a:t>Херсонська</a:t>
            </a:r>
            <a:r>
              <a:rPr lang="ru-RU" b="1" i="1" dirty="0" smtClean="0"/>
              <a:t> область)</a:t>
            </a:r>
            <a:endParaRPr lang="ru-RU" b="1" dirty="0"/>
          </a:p>
        </p:txBody>
      </p:sp>
      <p:pic>
        <p:nvPicPr>
          <p:cNvPr id="4098" name="Picture 2" descr="C:\Users\Натали\Desktop\IMG-7c1cf292abd35dfe662b3518f2f6b7b1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0780" y="1738860"/>
            <a:ext cx="5761220" cy="5119140"/>
          </a:xfrm>
          <a:prstGeom prst="rect">
            <a:avLst/>
          </a:prstGeom>
          <a:noFill/>
        </p:spPr>
      </p:pic>
      <p:pic>
        <p:nvPicPr>
          <p:cNvPr id="4099" name="Picture 3" descr="C:\Users\Натали\Desktop\800px-Oleshkivski_s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38859"/>
            <a:ext cx="6430780" cy="5119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8467" y="234366"/>
            <a:ext cx="8911687" cy="979837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tx1"/>
                </a:solidFill>
              </a:rPr>
              <a:t>Якими знаннями та уміннями ви оволодієте?</a:t>
            </a:r>
            <a:endParaRPr lang="ru-RU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64302" y="1392087"/>
          <a:ext cx="10737954" cy="546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Натали\Desktop\новая емблема  для вайбер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53075" y="0"/>
            <a:ext cx="1638925" cy="1665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854439" y="1109273"/>
          <a:ext cx="10972799" cy="5748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Натали\Desktop\новая емблема  для вайбер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53075" y="0"/>
            <a:ext cx="1638925" cy="1665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2885" y="1538509"/>
            <a:ext cx="8409855" cy="1684375"/>
          </a:xfrm>
        </p:spPr>
        <p:txBody>
          <a:bodyPr>
            <a:normAutofit/>
          </a:bodyPr>
          <a:lstStyle/>
          <a:p>
            <a:pPr algn="ctr"/>
            <a:r>
              <a:rPr lang="uk-UA" sz="4800" b="1" i="1" dirty="0" smtClean="0">
                <a:solidFill>
                  <a:srgbClr val="FFC000"/>
                </a:solidFill>
              </a:rPr>
              <a:t>Пізнавайте Україну разом з нами! </a:t>
            </a:r>
            <a:endParaRPr lang="ru-RU" sz="4800" b="1" i="1" dirty="0">
              <a:solidFill>
                <a:srgbClr val="FFC000"/>
              </a:solidFill>
            </a:endParaRPr>
          </a:p>
        </p:txBody>
      </p:sp>
      <p:pic>
        <p:nvPicPr>
          <p:cNvPr id="5122" name="Picture 2" descr="C:\Users\Натали\Desktop\11o2LAa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16400">
            <a:off x="784362" y="3693341"/>
            <a:ext cx="3956655" cy="2660392"/>
          </a:xfrm>
          <a:prstGeom prst="rect">
            <a:avLst/>
          </a:prstGeom>
          <a:noFill/>
        </p:spPr>
      </p:pic>
      <p:pic>
        <p:nvPicPr>
          <p:cNvPr id="5" name="Picture 2" descr="C:\Users\Натали\Desktop\новая емблема  для вайбе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3075" y="0"/>
            <a:ext cx="1638925" cy="1665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601</TotalTime>
  <Words>247</Words>
  <Application>Microsoft Office PowerPoint</Application>
  <PresentationFormat>Произвольный</PresentationFormat>
  <Paragraphs>27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Легкий дым</vt:lpstr>
      <vt:lpstr>    Херсонський державний університет Факультет  біології, географії та екології Кафедра географії та екології</vt:lpstr>
      <vt:lpstr>Слайд 2</vt:lpstr>
      <vt:lpstr>ТОВ “Металургійний завод “Дніпросталь” компанії “Інтерпайп” - перше металургійне підприємство, побудоване в Україні за часи незалежності (м. Дніпро) </vt:lpstr>
      <vt:lpstr>Резиденція митрополитів Буковини і Далмації- обєкт світової спадщини ЮНЕСКО (м. Чернівці) </vt:lpstr>
      <vt:lpstr>Олешківські піски – найбільший піщаний масив у Європі (Олешківський р-н, Херсонська область)</vt:lpstr>
      <vt:lpstr>Якими знаннями та уміннями ви оволодієте?</vt:lpstr>
      <vt:lpstr>Слайд 7</vt:lpstr>
      <vt:lpstr>Пізнавайте Україну разом з нами!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Херсонський державний університет Факультет  ________ Кафедра __________</dc:title>
  <dc:creator>Черная Марина Николаевна</dc:creator>
  <cp:lastModifiedBy>Натали</cp:lastModifiedBy>
  <cp:revision>60</cp:revision>
  <dcterms:created xsi:type="dcterms:W3CDTF">2020-06-10T06:19:03Z</dcterms:created>
  <dcterms:modified xsi:type="dcterms:W3CDTF">2020-07-17T12:03:36Z</dcterms:modified>
</cp:coreProperties>
</file>